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Nunito"/>
      <p:regular r:id="rId55"/>
      <p:bold r:id="rId56"/>
      <p:italic r:id="rId57"/>
      <p:boldItalic r:id="rId58"/>
    </p:embeddedFont>
    <p:embeddedFont>
      <p:font typeface="Amatic SC"/>
      <p:regular r:id="rId59"/>
      <p:bold r:id="rId60"/>
    </p:embeddedFont>
    <p:embeddedFont>
      <p:font typeface="Maven Pro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avenPro-bold.fntdata"/><Relationship Id="rId61" Type="http://schemas.openxmlformats.org/officeDocument/2006/relationships/font" Target="fonts/MavenPr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AmaticSC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Nunito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Nunito-italic.fntdata"/><Relationship Id="rId12" Type="http://schemas.openxmlformats.org/officeDocument/2006/relationships/slide" Target="slides/slide7.xml"/><Relationship Id="rId56" Type="http://schemas.openxmlformats.org/officeDocument/2006/relationships/font" Target="fonts/Nunito-bold.fntdata"/><Relationship Id="rId15" Type="http://schemas.openxmlformats.org/officeDocument/2006/relationships/slide" Target="slides/slide10.xml"/><Relationship Id="rId59" Type="http://schemas.openxmlformats.org/officeDocument/2006/relationships/font" Target="fonts/AmaticSC-regular.fntdata"/><Relationship Id="rId14" Type="http://schemas.openxmlformats.org/officeDocument/2006/relationships/slide" Target="slides/slide9.xml"/><Relationship Id="rId58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7d14298c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87d14298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756cd6f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9756cd6f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54a51492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454a51492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b418232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b418232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872ff34b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8872ff34b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9756cd6f9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9756cd6f9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756cd6f9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756cd6f9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9756cd6f9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9756cd6f9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756cd6f9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9756cd6f9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e2e744f5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8e2e744f5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e2e744f5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e2e744f5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8872ff34b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8872ff34b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8e2e744f5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8e2e744f5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8e2e744f5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8e2e744f5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e2e744f5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e2e744f5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e2e744f5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8e2e744f5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83220857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983220857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872ff34b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8872ff34b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756cd6f91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9756cd6f91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756cd6f91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9756cd6f91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dd8feff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dd8feff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9756cd6f91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9756cd6f91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8e2e744f5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8e2e744f5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59d16a045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59d16a04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983220857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983220857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983220857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983220857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872ff34ba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8872ff34b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e2e744f5a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8e2e744f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8e2e744f5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8e2e744f5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510140678e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510140678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802c1494c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802c1494c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54a51492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54a5149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8e2e744f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8e2e744f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98eca5b8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98eca5b8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8e2e744f5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8e2e744f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83220857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83220857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9756cd6f91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9756cd6f91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5b4182323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5b4182323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b418232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b418232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872ff34b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872ff34b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54a51492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454a51492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b418232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b418232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54a5149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54a5149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7375" y="1257575"/>
            <a:ext cx="92619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37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715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5715">
                <a:latin typeface="Amatic SC"/>
                <a:ea typeface="Amatic SC"/>
                <a:cs typeface="Amatic SC"/>
                <a:sym typeface="Amatic SC"/>
              </a:rPr>
              <a:t>Segmentez des clients d'un site e-commerce</a:t>
            </a:r>
            <a:endParaRPr i="1" sz="4077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65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37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37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123100" y="3130475"/>
            <a:ext cx="85800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3937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ctrTitle"/>
          </p:nvPr>
        </p:nvSpPr>
        <p:spPr>
          <a:xfrm>
            <a:off x="824000" y="1613825"/>
            <a:ext cx="7228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" sz="4637">
                <a:latin typeface="Amatic SC"/>
                <a:ea typeface="Amatic SC"/>
                <a:cs typeface="Amatic SC"/>
                <a:sym typeface="Amatic SC"/>
              </a:rPr>
              <a:t>Feature engineering</a:t>
            </a:r>
            <a:endParaRPr/>
          </a:p>
        </p:txBody>
      </p:sp>
      <p:sp>
        <p:nvSpPr>
          <p:cNvPr id="352" name="Google Shape;352;p2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/>
          <p:nvPr>
            <p:ph type="title"/>
          </p:nvPr>
        </p:nvSpPr>
        <p:spPr>
          <a:xfrm>
            <a:off x="1319925" y="82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Intuitions : Indicateurs généraux par client</a:t>
            </a:r>
            <a:endParaRPr/>
          </a:p>
        </p:txBody>
      </p:sp>
      <p:sp>
        <p:nvSpPr>
          <p:cNvPr id="360" name="Google Shape;360;p23"/>
          <p:cNvSpPr txBox="1"/>
          <p:nvPr>
            <p:ph idx="1" type="body"/>
          </p:nvPr>
        </p:nvSpPr>
        <p:spPr>
          <a:xfrm>
            <a:off x="641925" y="834900"/>
            <a:ext cx="8386500" cy="3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08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25"/>
              <a:buChar char="●"/>
            </a:pPr>
            <a:r>
              <a:rPr lang="fr" sz="1725"/>
              <a:t>date_ordinal</a:t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total_payment</a:t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frequency</a:t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recency</a:t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RFM Score</a:t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review_score_mean</a:t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avg_comment</a:t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order_line_cube_in_ltr</a:t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shipping_duration</a:t>
            </a:r>
            <a:endParaRPr sz="1725"/>
          </a:p>
          <a:p>
            <a:pPr indent="-3381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estimated_duration</a:t>
            </a:r>
            <a:endParaRPr sz="1725"/>
          </a:p>
          <a:p>
            <a:pPr indent="-3381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payment_type_encoded</a:t>
            </a:r>
            <a:endParaRPr sz="1725"/>
          </a:p>
          <a:p>
            <a:pPr indent="-338137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rPr lang="fr" sz="1725"/>
              <a:t>harvesine_distance</a:t>
            </a:r>
            <a:endParaRPr sz="1050">
              <a:solidFill>
                <a:srgbClr val="ECC48D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8137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725"/>
              <a:buChar char="●"/>
            </a:pPr>
            <a:r>
              <a:t/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725"/>
              <a:t>•Etc.</a:t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725"/>
              <a:t>•Log transformation pour certaines features créées</a:t>
            </a:r>
            <a:endParaRPr sz="17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725"/>
          </a:p>
        </p:txBody>
      </p:sp>
      <p:sp>
        <p:nvSpPr>
          <p:cNvPr id="361" name="Google Shape;361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2" name="Google Shape;3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type="title"/>
          </p:nvPr>
        </p:nvSpPr>
        <p:spPr>
          <a:xfrm>
            <a:off x="13395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1" name="Google Shape;371;p24"/>
          <p:cNvSpPr txBox="1"/>
          <p:nvPr/>
        </p:nvSpPr>
        <p:spPr>
          <a:xfrm>
            <a:off x="5097175" y="4221900"/>
            <a:ext cx="375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highlight>
                  <a:srgbClr val="FFFFFF"/>
                </a:highlight>
              </a:rPr>
              <a:t>emportent sur les autres variables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2" name="Google Shape;3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5" y="0"/>
            <a:ext cx="859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/>
          <p:nvPr>
            <p:ph type="ctrTitle"/>
          </p:nvPr>
        </p:nvSpPr>
        <p:spPr>
          <a:xfrm>
            <a:off x="824000" y="1613825"/>
            <a:ext cx="7843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37">
                <a:latin typeface="Amatic SC"/>
                <a:ea typeface="Amatic SC"/>
                <a:cs typeface="Amatic SC"/>
                <a:sym typeface="Amatic SC"/>
              </a:rPr>
              <a:t>Data Exploration</a:t>
            </a:r>
            <a:endParaRPr i="1" sz="265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5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2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/>
          <p:nvPr>
            <p:ph type="title"/>
          </p:nvPr>
        </p:nvSpPr>
        <p:spPr>
          <a:xfrm>
            <a:off x="13395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9" name="Google Shape;3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25" y="121600"/>
            <a:ext cx="8734625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50"/>
            <a:ext cx="9144001" cy="22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9" name="Google Shape;3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00" y="0"/>
            <a:ext cx="86859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8" name="Google Shape;4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50" y="-121600"/>
            <a:ext cx="9002148" cy="32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45300"/>
            <a:ext cx="9144001" cy="22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8"/>
          <p:cNvSpPr txBox="1"/>
          <p:nvPr/>
        </p:nvSpPr>
        <p:spPr>
          <a:xfrm>
            <a:off x="4841875" y="4531650"/>
            <a:ext cx="430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Fort skewness, normalisation des données pouvant être obtenues par passage au logarithme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 txBox="1"/>
          <p:nvPr>
            <p:ph type="title"/>
          </p:nvPr>
        </p:nvSpPr>
        <p:spPr>
          <a:xfrm>
            <a:off x="13395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8925"/>
            <a:ext cx="4768174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5" y="2642050"/>
            <a:ext cx="8649051" cy="248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175" y="0"/>
            <a:ext cx="4375825" cy="26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"/>
          <p:cNvSpPr txBox="1"/>
          <p:nvPr>
            <p:ph type="title"/>
          </p:nvPr>
        </p:nvSpPr>
        <p:spPr>
          <a:xfrm>
            <a:off x="13395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0" name="Google Shape;4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50" y="0"/>
            <a:ext cx="84811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9" name="Google Shape;4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92" y="71800"/>
            <a:ext cx="81825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3D85C6"/>
                </a:solidFill>
              </a:rPr>
              <a:t>Mission </a:t>
            </a:r>
            <a:endParaRPr i="1">
              <a:solidFill>
                <a:srgbClr val="3D85C6"/>
              </a:solidFill>
            </a:endParaRPr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311700" y="1228675"/>
            <a:ext cx="8520600" cy="3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152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fr" sz="1800" u="sng"/>
              <a:t>Olist</a:t>
            </a:r>
            <a:r>
              <a:rPr lang="fr" sz="1800"/>
              <a:t> est une entreprise brésilienne qui propose une solution de vente pour les marketplaces en ligne. L'objectif de ce projet est de :</a:t>
            </a:r>
            <a:endParaRPr sz="1800"/>
          </a:p>
          <a:p>
            <a:pPr indent="-342900" lvl="0" marL="457200" marR="152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Créer une segmentation client opérationnelle que les équipes de commerce électronique peuvent utiliser quotidiennement pour leurs campagnes de communication.</a:t>
            </a:r>
            <a:endParaRPr sz="1800"/>
          </a:p>
          <a:p>
            <a:pPr indent="-342900" lvl="0" marL="457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Analyser la stabilité des segments au fil du temps afin de déterminer la fréquence à laquelle la segmentation doit être mise à jour pour rester pertinente (dans le cadre d'un contrat de maintenance).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52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8" name="Google Shape;4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0" y="0"/>
            <a:ext cx="4585925" cy="284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054250" cy="254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8650" y="2714175"/>
            <a:ext cx="4585925" cy="238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500" y="2601900"/>
            <a:ext cx="3898501" cy="25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T-SNE</a:t>
            </a:r>
            <a:endParaRPr/>
          </a:p>
        </p:txBody>
      </p:sp>
      <p:sp>
        <p:nvSpPr>
          <p:cNvPr id="457" name="Google Shape;457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9" name="Google Shape;4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5" y="1295275"/>
            <a:ext cx="8529499" cy="384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/>
          <p:nvPr>
            <p:ph type="ctrTitle"/>
          </p:nvPr>
        </p:nvSpPr>
        <p:spPr>
          <a:xfrm>
            <a:off x="274100" y="1613825"/>
            <a:ext cx="8869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i="1" lang="fr" sz="7859">
                <a:latin typeface="Amatic SC"/>
                <a:ea typeface="Amatic SC"/>
                <a:cs typeface="Amatic SC"/>
                <a:sym typeface="Amatic SC"/>
              </a:rPr>
              <a:t>Segmentation RFM </a:t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35714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465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5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5" name="Google Shape;465;p3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4" name="Google Shape;4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425" y="104075"/>
            <a:ext cx="5790624" cy="23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975" y="2312500"/>
            <a:ext cx="4807074" cy="15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0375" y="3812875"/>
            <a:ext cx="6835199" cy="1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5"/>
          <p:cNvSpPr txBox="1"/>
          <p:nvPr>
            <p:ph idx="1" type="body"/>
          </p:nvPr>
        </p:nvSpPr>
        <p:spPr>
          <a:xfrm>
            <a:off x="145125" y="1990050"/>
            <a:ext cx="3579600" cy="18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 : nombre de jour écoulé du dernier achat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F : nombre d’achat effectué.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M : somme totale dépensée.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/>
          <p:nvPr>
            <p:ph type="title"/>
          </p:nvPr>
        </p:nvSpPr>
        <p:spPr>
          <a:xfrm>
            <a:off x="1303800" y="340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Calcul RFM score</a:t>
            </a:r>
            <a:endParaRPr/>
          </a:p>
        </p:txBody>
      </p:sp>
      <p:sp>
        <p:nvSpPr>
          <p:cNvPr id="484" name="Google Shape;484;p36"/>
          <p:cNvSpPr txBox="1"/>
          <p:nvPr>
            <p:ph idx="1" type="body"/>
          </p:nvPr>
        </p:nvSpPr>
        <p:spPr>
          <a:xfrm>
            <a:off x="0" y="1339900"/>
            <a:ext cx="928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540"/>
              <a:t>  </a:t>
            </a:r>
            <a:r>
              <a:rPr b="1" lang="fr" sz="1525"/>
              <a:t>  quintiles = df_RFM[['recency', 'frequency', 'monetary_value']].quantile([.2, .4, .6, .8]).to_dict()</a:t>
            </a:r>
            <a:endParaRPr sz="300"/>
          </a:p>
        </p:txBody>
      </p:sp>
      <p:sp>
        <p:nvSpPr>
          <p:cNvPr id="485" name="Google Shape;485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6" name="Google Shape;486;p36"/>
          <p:cNvSpPr txBox="1"/>
          <p:nvPr>
            <p:ph idx="1" type="body"/>
          </p:nvPr>
        </p:nvSpPr>
        <p:spPr>
          <a:xfrm>
            <a:off x="92700" y="1857275"/>
            <a:ext cx="8907000" cy="32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r'111|112|121|131|141|151': 'Lost customers',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r'332|322|233|232|223|222|132|123|122|212|211': 'Hibernating customers',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r'155|154|144|214|215|115|114|113': 'Cannot Lose Them',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r'255|254|245|244|253|252|243|242|235|234|225|224|153|152|145|143|142|135|134|133|125|124': 'At Risk',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 r'331|321|312|221|213|231|241|251': 'About To Sleep',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 r'535|534|443|434|343|334|325|324': 'Need Attention',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r'525|524|523|522|521|515|514|513|425|424|413|414|415|315|314|313': 'Promising',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r'512|511|422|421|412|411|311': 'New Customers',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r'553|551|552|541|542|533|532|531|452|451|442|441|431|453|433|432|423|353|352|351|342|341|333|323': 'Potential Loyalist',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 r'543|444|435|355|354|345|344|335': 'Loyal',</a:t>
            </a:r>
            <a:endParaRPr b="1" sz="252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25"/>
              <a:t> r'555|554|544|545|454|455|445': 'Champions'</a:t>
            </a:r>
            <a:endParaRPr b="1" sz="2034">
              <a:solidFill>
                <a:srgbClr val="D9F5DD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/>
          <p:nvPr>
            <p:ph type="title"/>
          </p:nvPr>
        </p:nvSpPr>
        <p:spPr>
          <a:xfrm>
            <a:off x="1239300" y="1471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40">
                <a:latin typeface="Nunito"/>
                <a:ea typeface="Nunito"/>
                <a:cs typeface="Nunito"/>
                <a:sym typeface="Nunito"/>
              </a:rPr>
              <a:t>L’information de la RFM est porté uniquement par la variable M et R car la majorité des clients ont effectué un seul achat.Donc en plus des variables R-F-M(log1p(M)), nous avons ajouté à notre bunch des features.(dans la section feature engineering)</a:t>
            </a:r>
            <a:endParaRPr i="1" sz="154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207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93" name="Google Shape;4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100" y="1533550"/>
            <a:ext cx="3079650" cy="28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46427"/>
            <a:ext cx="5758975" cy="39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 txBox="1"/>
          <p:nvPr>
            <p:ph type="ctrTitle"/>
          </p:nvPr>
        </p:nvSpPr>
        <p:spPr>
          <a:xfrm>
            <a:off x="824000" y="1613825"/>
            <a:ext cx="7843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i="1" lang="fr" sz="7859">
                <a:latin typeface="Amatic SC"/>
                <a:ea typeface="Amatic SC"/>
                <a:cs typeface="Amatic SC"/>
                <a:sym typeface="Amatic SC"/>
              </a:rPr>
              <a:t>Pistes de modélisations</a:t>
            </a:r>
            <a:endParaRPr sz="2300">
              <a:solidFill>
                <a:srgbClr val="0F0F0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35714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465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5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1" name="Google Shape;501;p3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9"/>
          <p:cNvSpPr txBox="1"/>
          <p:nvPr>
            <p:ph type="title"/>
          </p:nvPr>
        </p:nvSpPr>
        <p:spPr>
          <a:xfrm>
            <a:off x="1273100" y="1686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10" name="Google Shape;5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50" y="168675"/>
            <a:ext cx="8889800" cy="48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"/>
          <p:cNvSpPr txBox="1"/>
          <p:nvPr>
            <p:ph type="title"/>
          </p:nvPr>
        </p:nvSpPr>
        <p:spPr>
          <a:xfrm>
            <a:off x="1303800" y="-85150"/>
            <a:ext cx="7030500" cy="2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19" name="Google Shape;5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250" y="391877"/>
            <a:ext cx="9143998" cy="21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01900"/>
            <a:ext cx="4240576" cy="254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68900"/>
            <a:ext cx="4102624" cy="26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8" name="Google Shape;528;p41"/>
          <p:cNvSpPr txBox="1"/>
          <p:nvPr/>
        </p:nvSpPr>
        <p:spPr>
          <a:xfrm>
            <a:off x="4460100" y="519100"/>
            <a:ext cx="102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700">
                <a:latin typeface="Nunito"/>
                <a:ea typeface="Nunito"/>
                <a:cs typeface="Nunito"/>
                <a:sym typeface="Nunito"/>
              </a:rPr>
              <a:t>BIRCH</a:t>
            </a:r>
            <a:endParaRPr b="1" i="1"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9" name="Google Shape;5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50" y="2084625"/>
            <a:ext cx="3928025" cy="304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"/>
            <a:ext cx="9143998" cy="259727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1"/>
          <p:cNvSpPr txBox="1"/>
          <p:nvPr>
            <p:ph type="title"/>
          </p:nvPr>
        </p:nvSpPr>
        <p:spPr>
          <a:xfrm>
            <a:off x="2879350" y="242638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Birch</a:t>
            </a:r>
            <a:endParaRPr b="0" sz="1050">
              <a:solidFill>
                <a:srgbClr val="82B1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3200">
                <a:solidFill>
                  <a:srgbClr val="3D85C6"/>
                </a:solidFill>
              </a:rPr>
              <a:t>Plan de Soutenance</a:t>
            </a:r>
            <a:endParaRPr i="1" sz="3200">
              <a:solidFill>
                <a:srgbClr val="3D85C6"/>
              </a:solidFill>
            </a:endParaRPr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642950" y="1448750"/>
            <a:ext cx="8392500" cy="3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7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92"/>
              <a:buAutoNum type="romanUcPeriod"/>
            </a:pPr>
            <a:r>
              <a:rPr b="1" i="1" lang="fr" sz="2191"/>
              <a:t>L</a:t>
            </a:r>
            <a:r>
              <a:rPr b="1" i="1" lang="fr" sz="2191"/>
              <a:t>a problématique et présentation du jeu de données </a:t>
            </a:r>
            <a:endParaRPr b="1" i="1" sz="2191"/>
          </a:p>
          <a:p>
            <a:pPr indent="-367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92"/>
              <a:buAutoNum type="romanUcPeriod"/>
            </a:pPr>
            <a:r>
              <a:rPr b="1" i="1" lang="fr" sz="2191"/>
              <a:t>Préparation des données et exploration</a:t>
            </a:r>
            <a:endParaRPr b="1" i="1" sz="2191"/>
          </a:p>
          <a:p>
            <a:pPr indent="-367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92"/>
              <a:buAutoNum type="romanUcPeriod"/>
            </a:pPr>
            <a:r>
              <a:rPr b="1" i="1" lang="fr" sz="2191"/>
              <a:t>Segmentation avec l ‘analyse RFM </a:t>
            </a:r>
            <a:endParaRPr b="1" i="1" sz="2191"/>
          </a:p>
          <a:p>
            <a:pPr indent="-367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92"/>
              <a:buAutoNum type="romanUcPeriod"/>
            </a:pPr>
            <a:r>
              <a:rPr b="1" i="1" lang="fr" sz="2191"/>
              <a:t>Segmentation automatique : Clustering</a:t>
            </a:r>
            <a:endParaRPr b="1" i="1" sz="2191"/>
          </a:p>
          <a:p>
            <a:pPr indent="-367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92"/>
              <a:buAutoNum type="romanUcPeriod"/>
            </a:pPr>
            <a:r>
              <a:rPr b="1" i="1" lang="fr" sz="2191"/>
              <a:t>Évaluer la stabilité du modèle </a:t>
            </a:r>
            <a:endParaRPr b="1" i="1" sz="2191"/>
          </a:p>
          <a:p>
            <a:pPr indent="-3677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92"/>
              <a:buAutoNum type="romanUcPeriod"/>
            </a:pPr>
            <a:r>
              <a:rPr b="1" i="1" lang="fr" sz="2191"/>
              <a:t>Conclusion</a:t>
            </a:r>
            <a:endParaRPr b="1" i="1" sz="219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700"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2"/>
          <p:cNvSpPr txBox="1"/>
          <p:nvPr>
            <p:ph type="title"/>
          </p:nvPr>
        </p:nvSpPr>
        <p:spPr>
          <a:xfrm>
            <a:off x="568725" y="31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DBScan</a:t>
            </a:r>
            <a:endParaRPr b="0" sz="1050">
              <a:solidFill>
                <a:srgbClr val="82B1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2"/>
          <p:cNvSpPr txBox="1"/>
          <p:nvPr>
            <p:ph idx="1" type="body"/>
          </p:nvPr>
        </p:nvSpPr>
        <p:spPr>
          <a:xfrm>
            <a:off x="272175" y="1311400"/>
            <a:ext cx="76236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06956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Font typeface="Maven Pro"/>
              <a:buChar char="●"/>
            </a:pPr>
            <a:r>
              <a:rPr b="1" lang="fr" sz="1592">
                <a:latin typeface="Maven Pro"/>
                <a:ea typeface="Maven Pro"/>
                <a:cs typeface="Maven Pro"/>
                <a:sym typeface="Maven Pro"/>
              </a:rPr>
              <a:t>Silhouette score for 12 cluster from model DBscan -0.7071966180437184</a:t>
            </a:r>
            <a:endParaRPr b="1" sz="1592">
              <a:latin typeface="Maven Pro"/>
              <a:ea typeface="Maven Pro"/>
              <a:cs typeface="Maven Pro"/>
              <a:sym typeface="Maven Pro"/>
            </a:endParaRPr>
          </a:p>
          <a:p>
            <a:pPr indent="-306956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Font typeface="Maven Pro"/>
              <a:buChar char="●"/>
            </a:pPr>
            <a:r>
              <a:rPr b="1" lang="fr" sz="1592">
                <a:latin typeface="Maven Pro"/>
                <a:ea typeface="Maven Pro"/>
                <a:cs typeface="Maven Pro"/>
                <a:sym typeface="Maven Pro"/>
              </a:rPr>
              <a:t>Calinski harabasz score for 12 cluster from model DBscan 31.125435787163546</a:t>
            </a:r>
            <a:endParaRPr b="1" sz="1592">
              <a:latin typeface="Maven Pro"/>
              <a:ea typeface="Maven Pro"/>
              <a:cs typeface="Maven Pro"/>
              <a:sym typeface="Maven Pro"/>
            </a:endParaRPr>
          </a:p>
          <a:p>
            <a:pPr indent="-306956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Font typeface="Maven Pro"/>
              <a:buChar char="●"/>
            </a:pPr>
            <a:r>
              <a:rPr b="1" lang="fr" sz="1592">
                <a:latin typeface="Maven Pro"/>
                <a:ea typeface="Maven Pro"/>
                <a:cs typeface="Maven Pro"/>
                <a:sym typeface="Maven Pro"/>
              </a:rPr>
              <a:t>Davies bouldin score for 12 cluster from model DBscan 4.663324748395864</a:t>
            </a:r>
            <a:endParaRPr b="1" sz="139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8" name="Google Shape;538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9" name="Google Shape;539;p42"/>
          <p:cNvSpPr txBox="1"/>
          <p:nvPr/>
        </p:nvSpPr>
        <p:spPr>
          <a:xfrm>
            <a:off x="161225" y="2047725"/>
            <a:ext cx="525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Clustering Hiérarchique</a:t>
            </a:r>
            <a:endParaRPr/>
          </a:p>
        </p:txBody>
      </p:sp>
      <p:pic>
        <p:nvPicPr>
          <p:cNvPr id="540" name="Google Shape;5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25" y="2843175"/>
            <a:ext cx="8642374" cy="2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>
            <p:ph type="title"/>
          </p:nvPr>
        </p:nvSpPr>
        <p:spPr>
          <a:xfrm>
            <a:off x="1303800" y="542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Gaussian Mixture clustering</a:t>
            </a:r>
            <a:endParaRPr b="0" sz="1050">
              <a:solidFill>
                <a:srgbClr val="82B1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48" name="Google Shape;5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7510"/>
            <a:ext cx="9143998" cy="259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00" y="3068900"/>
            <a:ext cx="4401701" cy="2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068900"/>
            <a:ext cx="3852924" cy="20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"/>
          <p:cNvSpPr txBox="1"/>
          <p:nvPr>
            <p:ph type="title"/>
          </p:nvPr>
        </p:nvSpPr>
        <p:spPr>
          <a:xfrm>
            <a:off x="766575" y="119150"/>
            <a:ext cx="74316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52">
              <a:solidFill>
                <a:srgbClr val="3D85C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71A38"/>
              </a:solidFill>
              <a:highlight>
                <a:srgbClr val="FFFFFF"/>
              </a:highlight>
            </a:endParaRPr>
          </a:p>
        </p:txBody>
      </p:sp>
      <p:sp>
        <p:nvSpPr>
          <p:cNvPr id="556" name="Google Shape;556;p44"/>
          <p:cNvSpPr txBox="1"/>
          <p:nvPr>
            <p:ph idx="1" type="body"/>
          </p:nvPr>
        </p:nvSpPr>
        <p:spPr>
          <a:xfrm>
            <a:off x="1303800" y="1751650"/>
            <a:ext cx="70305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907772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5" y="343975"/>
            <a:ext cx="8997100" cy="22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 txBox="1"/>
          <p:nvPr>
            <p:ph type="title"/>
          </p:nvPr>
        </p:nvSpPr>
        <p:spPr>
          <a:xfrm>
            <a:off x="2880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Identification des clusters.</a:t>
            </a:r>
            <a:endParaRPr/>
          </a:p>
        </p:txBody>
      </p:sp>
      <p:sp>
        <p:nvSpPr>
          <p:cNvPr id="565" name="Google Shape;565;p4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5" y="1037302"/>
            <a:ext cx="5758975" cy="393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400" y="250200"/>
            <a:ext cx="32385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6"/>
          <p:cNvSpPr txBox="1"/>
          <p:nvPr>
            <p:ph type="ctrTitle"/>
          </p:nvPr>
        </p:nvSpPr>
        <p:spPr>
          <a:xfrm>
            <a:off x="824000" y="3029800"/>
            <a:ext cx="78435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i="1" lang="fr" sz="5192">
                <a:latin typeface="Amatic SC"/>
                <a:ea typeface="Amatic SC"/>
                <a:cs typeface="Amatic SC"/>
                <a:sym typeface="Amatic SC"/>
              </a:rPr>
              <a:t>Évaluer la stabilité du modèle </a:t>
            </a:r>
            <a:endParaRPr i="1" sz="5192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7859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35714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i="1" sz="465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52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" name="Google Shape;574;p4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 txBox="1"/>
          <p:nvPr>
            <p:ph type="title"/>
          </p:nvPr>
        </p:nvSpPr>
        <p:spPr>
          <a:xfrm>
            <a:off x="766575" y="119150"/>
            <a:ext cx="74316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592"/>
              <a:t>Tuning</a:t>
            </a:r>
            <a:r>
              <a:rPr lang="fr" sz="2592"/>
              <a:t> hyperparameters : Kmeans</a:t>
            </a:r>
            <a:endParaRPr b="0" sz="1050">
              <a:solidFill>
                <a:srgbClr val="82B1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71A38"/>
              </a:solidFill>
              <a:highlight>
                <a:srgbClr val="FFFFFF"/>
              </a:highlight>
            </a:endParaRPr>
          </a:p>
        </p:txBody>
      </p:sp>
      <p:sp>
        <p:nvSpPr>
          <p:cNvPr id="582" name="Google Shape;582;p47"/>
          <p:cNvSpPr txBox="1"/>
          <p:nvPr>
            <p:ph idx="1" type="body"/>
          </p:nvPr>
        </p:nvSpPr>
        <p:spPr>
          <a:xfrm>
            <a:off x="766575" y="793550"/>
            <a:ext cx="7030500" cy="16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92">
                <a:latin typeface="Maven Pro"/>
                <a:ea typeface="Maven Pro"/>
                <a:cs typeface="Maven Pro"/>
                <a:sym typeface="Maven Pro"/>
              </a:rPr>
              <a:t>for x in [10, 20, 30, 40]:</a:t>
            </a:r>
            <a:endParaRPr b="1" sz="2592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92">
                <a:latin typeface="Maven Pro"/>
                <a:ea typeface="Maven Pro"/>
                <a:cs typeface="Maven Pro"/>
                <a:sym typeface="Maven Pro"/>
              </a:rPr>
              <a:t>    cluster_km_c = KMeans(n_clusters=nb_clusters_agg, init='k-means++', n_init=x, max_iter=x*10, random_state=42)</a:t>
            </a:r>
            <a:endParaRPr b="1" sz="2592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92">
                <a:latin typeface="Maven Pro"/>
                <a:ea typeface="Maven Pro"/>
                <a:cs typeface="Maven Pro"/>
                <a:sym typeface="Maven Pro"/>
              </a:rPr>
              <a:t>    labels = cluster_km_c.fit(data_cluster_scaled).labels_</a:t>
            </a:r>
            <a:endParaRPr b="1" sz="2592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6DEEB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5" name="Google Shape;585;p47"/>
          <p:cNvSpPr txBox="1"/>
          <p:nvPr/>
        </p:nvSpPr>
        <p:spPr>
          <a:xfrm>
            <a:off x="566025" y="2139275"/>
            <a:ext cx="74316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9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9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endParaRPr sz="1050">
              <a:solidFill>
                <a:srgbClr val="D6DEEB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6" name="Google Shape;5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30450"/>
            <a:ext cx="8451049" cy="27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8"/>
          <p:cNvSpPr txBox="1"/>
          <p:nvPr>
            <p:ph type="title"/>
          </p:nvPr>
        </p:nvSpPr>
        <p:spPr>
          <a:xfrm>
            <a:off x="766575" y="119150"/>
            <a:ext cx="74316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592"/>
              <a:t>Tuning</a:t>
            </a:r>
            <a:r>
              <a:rPr lang="fr" sz="2592"/>
              <a:t> hyperparameters</a:t>
            </a:r>
            <a:r>
              <a:rPr lang="fr" sz="2592"/>
              <a:t> : Birch</a:t>
            </a:r>
            <a:endParaRPr b="0" sz="1050">
              <a:solidFill>
                <a:srgbClr val="D6DEEB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9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71A38"/>
              </a:solidFill>
              <a:highlight>
                <a:srgbClr val="FFFFFF"/>
              </a:highlight>
            </a:endParaRPr>
          </a:p>
        </p:txBody>
      </p:sp>
      <p:sp>
        <p:nvSpPr>
          <p:cNvPr id="592" name="Google Shape;592;p48"/>
          <p:cNvSpPr txBox="1"/>
          <p:nvPr>
            <p:ph idx="1" type="body"/>
          </p:nvPr>
        </p:nvSpPr>
        <p:spPr>
          <a:xfrm>
            <a:off x="766575" y="793550"/>
            <a:ext cx="7030500" cy="16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92">
                <a:latin typeface="Maven Pro"/>
                <a:ea typeface="Maven Pro"/>
                <a:cs typeface="Maven Pro"/>
                <a:sym typeface="Maven Pro"/>
              </a:rPr>
              <a:t>for x in [0.05, 0.1,0.2,0.3,0.4]:</a:t>
            </a:r>
            <a:endParaRPr b="1" sz="2592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92">
                <a:latin typeface="Maven Pro"/>
                <a:ea typeface="Maven Pro"/>
                <a:cs typeface="Maven Pro"/>
                <a:sym typeface="Maven Pro"/>
              </a:rPr>
              <a:t>    cluster_brc_c = Birch(branching_factor = 200, n_clusters= 10, threshold= x)</a:t>
            </a:r>
            <a:endParaRPr b="1" sz="2592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92">
                <a:latin typeface="Maven Pro"/>
                <a:ea typeface="Maven Pro"/>
                <a:cs typeface="Maven Pro"/>
                <a:sym typeface="Maven Pro"/>
              </a:rPr>
              <a:t>    labels_brc = cluster_brc_c.fit(X_scaled_bis).labels_</a:t>
            </a:r>
            <a:endParaRPr b="1" sz="2592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92">
                <a:latin typeface="Maven Pro"/>
                <a:ea typeface="Maven Pro"/>
                <a:cs typeface="Maven Pro"/>
                <a:sym typeface="Maven Pro"/>
              </a:rPr>
              <a:t>    </a:t>
            </a:r>
            <a:endParaRPr sz="1050">
              <a:solidFill>
                <a:srgbClr val="D6DEEB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92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6DEEB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5" name="Google Shape;595;p48"/>
          <p:cNvSpPr txBox="1"/>
          <p:nvPr/>
        </p:nvSpPr>
        <p:spPr>
          <a:xfrm>
            <a:off x="566025" y="2139275"/>
            <a:ext cx="74316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9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9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  </a:t>
            </a:r>
            <a:endParaRPr sz="1050">
              <a:solidFill>
                <a:srgbClr val="D6DEEB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6" name="Google Shape;5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0" y="1811250"/>
            <a:ext cx="8592200" cy="32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"/>
          <p:cNvSpPr txBox="1"/>
          <p:nvPr>
            <p:ph type="title"/>
          </p:nvPr>
        </p:nvSpPr>
        <p:spPr>
          <a:xfrm>
            <a:off x="1137375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292"/>
              <a:t>Stabilité temporelle de la segmentation</a:t>
            </a:r>
            <a:endParaRPr i="1" sz="229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92"/>
          </a:p>
        </p:txBody>
      </p:sp>
      <p:sp>
        <p:nvSpPr>
          <p:cNvPr id="602" name="Google Shape;602;p49"/>
          <p:cNvSpPr txBox="1"/>
          <p:nvPr>
            <p:ph idx="1" type="body"/>
          </p:nvPr>
        </p:nvSpPr>
        <p:spPr>
          <a:xfrm>
            <a:off x="0" y="1001550"/>
            <a:ext cx="8919000" cy="17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22122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Font typeface="Maven Pro"/>
              <a:buChar char="●"/>
            </a:pPr>
            <a:r>
              <a:rPr b="1" lang="fr" sz="1592">
                <a:latin typeface="Maven Pro"/>
                <a:ea typeface="Maven Pro"/>
                <a:cs typeface="Maven Pro"/>
                <a:sym typeface="Maven Pro"/>
              </a:rPr>
              <a:t>Script pour recalculer toutes les features en fonction d'une période donnée.</a:t>
            </a:r>
            <a:endParaRPr b="1" sz="1592">
              <a:latin typeface="Maven Pro"/>
              <a:ea typeface="Maven Pro"/>
              <a:cs typeface="Maven Pro"/>
              <a:sym typeface="Maven Pro"/>
            </a:endParaRPr>
          </a:p>
          <a:p>
            <a:pPr indent="-322122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Font typeface="Maven Pro"/>
              <a:buChar char="●"/>
            </a:pPr>
            <a:r>
              <a:rPr b="1" lang="fr" sz="1592">
                <a:latin typeface="Maven Pro"/>
                <a:ea typeface="Maven Pro"/>
                <a:cs typeface="Maven Pro"/>
                <a:sym typeface="Maven Pro"/>
              </a:rPr>
              <a:t>Clustering sur une périod de 12 mois.</a:t>
            </a:r>
            <a:endParaRPr b="1" sz="1592">
              <a:latin typeface="Maven Pro"/>
              <a:ea typeface="Maven Pro"/>
              <a:cs typeface="Maven Pro"/>
              <a:sym typeface="Maven Pro"/>
            </a:endParaRPr>
          </a:p>
          <a:p>
            <a:pPr indent="-322122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Font typeface="Maven Pro"/>
              <a:buChar char="●"/>
            </a:pPr>
            <a:r>
              <a:rPr b="1" lang="fr" sz="1592">
                <a:latin typeface="Maven Pro"/>
                <a:ea typeface="Maven Pro"/>
                <a:cs typeface="Maven Pro"/>
                <a:sym typeface="Maven Pro"/>
              </a:rPr>
              <a:t>Itérer le Birch  sur toute la période avec des deltas de 2 mois. toujours les </a:t>
            </a:r>
            <a:r>
              <a:rPr b="1" lang="fr" sz="1592">
                <a:latin typeface="Maven Pro"/>
                <a:ea typeface="Maven Pro"/>
                <a:cs typeface="Maven Pro"/>
                <a:sym typeface="Maven Pro"/>
              </a:rPr>
              <a:t>même</a:t>
            </a:r>
            <a:r>
              <a:rPr b="1" lang="fr" sz="1592">
                <a:latin typeface="Maven Pro"/>
                <a:ea typeface="Maven Pro"/>
                <a:cs typeface="Maven Pro"/>
                <a:sym typeface="Maven Pro"/>
              </a:rPr>
              <a:t> clients .</a:t>
            </a:r>
            <a:endParaRPr b="1" sz="1592">
              <a:latin typeface="Maven Pro"/>
              <a:ea typeface="Maven Pro"/>
              <a:cs typeface="Maven Pro"/>
              <a:sym typeface="Maven Pro"/>
            </a:endParaRPr>
          </a:p>
          <a:p>
            <a:pPr indent="-322122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Font typeface="Maven Pro"/>
              <a:buChar char="●"/>
            </a:pPr>
            <a:r>
              <a:rPr b="1" lang="fr" sz="1592">
                <a:latin typeface="Maven Pro"/>
                <a:ea typeface="Maven Pro"/>
                <a:cs typeface="Maven Pro"/>
                <a:sym typeface="Maven Pro"/>
              </a:rPr>
              <a:t>Calculer le score ARI</a:t>
            </a:r>
            <a:endParaRPr b="1" sz="1050">
              <a:solidFill>
                <a:srgbClr val="ADDB67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04" name="Google Shape;6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25" y="2440075"/>
            <a:ext cx="8561749" cy="26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0"/>
          <p:cNvSpPr txBox="1"/>
          <p:nvPr>
            <p:ph type="title"/>
          </p:nvPr>
        </p:nvSpPr>
        <p:spPr>
          <a:xfrm>
            <a:off x="1420550" y="2561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3122">
                <a:solidFill>
                  <a:srgbClr val="0B5394"/>
                </a:solidFill>
                <a:latin typeface="Nunito"/>
                <a:ea typeface="Nunito"/>
                <a:cs typeface="Nunito"/>
                <a:sym typeface="Nunito"/>
              </a:rPr>
              <a:t>Conclusion </a:t>
            </a:r>
            <a:endParaRPr i="1" sz="3122">
              <a:solidFill>
                <a:srgbClr val="0B539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1" name="Google Shape;611;p50"/>
          <p:cNvSpPr txBox="1"/>
          <p:nvPr>
            <p:ph idx="1" type="body"/>
          </p:nvPr>
        </p:nvSpPr>
        <p:spPr>
          <a:xfrm>
            <a:off x="112875" y="1330650"/>
            <a:ext cx="8964900" cy="34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 lnSpcReduction="20000"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75"/>
          </a:p>
          <a:p>
            <a:pPr indent="-30164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fr" sz="2875"/>
              <a:t>PCA joue un </a:t>
            </a:r>
            <a:r>
              <a:rPr b="1" i="1" lang="fr" sz="2875"/>
              <a:t>rôle</a:t>
            </a:r>
            <a:r>
              <a:rPr b="1" i="1" lang="fr" sz="2875"/>
              <a:t> </a:t>
            </a:r>
            <a:r>
              <a:rPr b="1" i="1" lang="fr" sz="2875"/>
              <a:t>fondamental dans le feature Engineering .</a:t>
            </a:r>
            <a:r>
              <a:rPr b="1" i="1" lang="fr" sz="2875"/>
              <a:t> </a:t>
            </a:r>
            <a:endParaRPr b="1" i="1" sz="2875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75"/>
          </a:p>
          <a:p>
            <a:pPr indent="-30164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fr" sz="2875"/>
              <a:t>Le clustering </a:t>
            </a:r>
            <a:r>
              <a:rPr b="1" i="1" lang="fr" sz="2875"/>
              <a:t>peut</a:t>
            </a:r>
            <a:r>
              <a:rPr b="1" i="1" lang="fr" sz="2875"/>
              <a:t> </a:t>
            </a:r>
            <a:r>
              <a:rPr b="1" i="1" lang="fr" sz="2875"/>
              <a:t>diverger</a:t>
            </a:r>
            <a:r>
              <a:rPr b="1" i="1" lang="fr" sz="2875"/>
              <a:t> vers un autre domaine </a:t>
            </a:r>
            <a:r>
              <a:rPr b="1" i="1" lang="fr" sz="2875"/>
              <a:t>fonctionnel(logistique).</a:t>
            </a:r>
            <a:endParaRPr b="1" i="1" sz="2875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75"/>
          </a:p>
          <a:p>
            <a:pPr indent="-30164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fr" sz="2875"/>
              <a:t>L'algorithme Birch est meilleur que k means, dbscan et AgglomerativeClustering</a:t>
            </a:r>
            <a:r>
              <a:rPr b="1" lang="fr" sz="2875"/>
              <a:t> .Ses hyperparamètres sont sensible au nombre de cluster.</a:t>
            </a:r>
            <a:endParaRPr b="1" sz="2875"/>
          </a:p>
          <a:p>
            <a:pPr indent="-30164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2875"/>
              <a:t>Les algorithmes de clustering permettent de regrouper les données proches mais posent néanmoins un problème d’interprétation(par exemple quel est le segment de best customer).</a:t>
            </a:r>
            <a:endParaRPr b="1" sz="2875"/>
          </a:p>
          <a:p>
            <a:pPr indent="-30164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2875"/>
              <a:t>Ces algorithmes sont meilleurs lorsque le nombre de variables est important et donc les combinaisons moins exhaustives comme RFM.</a:t>
            </a:r>
            <a:endParaRPr b="1" sz="2875"/>
          </a:p>
          <a:p>
            <a:pPr indent="-30164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2875"/>
              <a:t>L’analyse RFM est meilleur que les algorithmes automatiques pour cette tâche. </a:t>
            </a:r>
            <a:endParaRPr b="1" sz="2875"/>
          </a:p>
          <a:p>
            <a:pPr indent="-30164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2875"/>
              <a:t>Ces derniers peuvent néanmoins être combinés pour une analyse encore plus pertinentes : Le cluster de 10 est très proche de segmentation RFM en tenant compte d’autres variables commes les avis,livraison …ca peut cibler mieux les clients.</a:t>
            </a:r>
            <a:endParaRPr b="1" sz="2875"/>
          </a:p>
          <a:p>
            <a:pPr indent="-30164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 sz="2875"/>
              <a:t>Le durée de contrat de maintenance est de 6 mois </a:t>
            </a:r>
            <a:endParaRPr b="1" sz="2875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295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98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4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52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25" y="325750"/>
            <a:ext cx="7518075" cy="43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4300">
                <a:solidFill>
                  <a:srgbClr val="3D85C6"/>
                </a:solidFill>
              </a:rPr>
              <a:t>Plan d’étude</a:t>
            </a:r>
            <a:endParaRPr i="1" sz="4300">
              <a:solidFill>
                <a:srgbClr val="3D85C6"/>
              </a:solidFill>
            </a:endParaRPr>
          </a:p>
        </p:txBody>
      </p:sp>
      <p:sp>
        <p:nvSpPr>
          <p:cNvPr id="302" name="Google Shape;302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633001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Annexe</a:t>
            </a:r>
            <a:endParaRPr/>
          </a:p>
        </p:txBody>
      </p:sp>
      <p:sp>
        <p:nvSpPr>
          <p:cNvPr id="628" name="Google Shape;628;p5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37" name="Google Shape;6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289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950" y="112600"/>
            <a:ext cx="4270800" cy="5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3"/>
          <p:cNvSpPr txBox="1"/>
          <p:nvPr/>
        </p:nvSpPr>
        <p:spPr>
          <a:xfrm>
            <a:off x="3853775" y="4752875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1240</a:t>
            </a:r>
            <a:endParaRPr b="1" sz="15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4"/>
          <p:cNvSpPr txBox="1"/>
          <p:nvPr>
            <p:ph type="title"/>
          </p:nvPr>
        </p:nvSpPr>
        <p:spPr>
          <a:xfrm>
            <a:off x="708650" y="169950"/>
            <a:ext cx="8291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" sz="3355"/>
              <a:t>Clustering optimisé </a:t>
            </a:r>
            <a:r>
              <a:rPr b="0" i="1" lang="fr" sz="3355"/>
              <a:t>côté</a:t>
            </a:r>
            <a:r>
              <a:rPr b="0" i="1" lang="fr" sz="3355"/>
              <a:t> logistique et livraison </a:t>
            </a:r>
            <a:endParaRPr b="0" i="1" sz="3355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48" name="Google Shape;64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5" y="779325"/>
            <a:ext cx="8628776" cy="45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56" name="Google Shape;6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94000" cy="49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65" name="Google Shape;66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50" y="0"/>
            <a:ext cx="8663224" cy="510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7"/>
          <p:cNvSpPr txBox="1"/>
          <p:nvPr>
            <p:ph type="title"/>
          </p:nvPr>
        </p:nvSpPr>
        <p:spPr>
          <a:xfrm>
            <a:off x="825425" y="0"/>
            <a:ext cx="8478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Distribution des segments dans la carte </a:t>
            </a:r>
            <a:r>
              <a:rPr lang="fr"/>
              <a:t>géographique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73" name="Google Shape;6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2800"/>
            <a:ext cx="8787474" cy="4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ctrTitle"/>
          </p:nvPr>
        </p:nvSpPr>
        <p:spPr>
          <a:xfrm>
            <a:off x="519375" y="1695850"/>
            <a:ext cx="65019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fr" sz="4637">
                <a:latin typeface="Amatic SC"/>
                <a:ea typeface="Amatic SC"/>
                <a:cs typeface="Amatic SC"/>
                <a:sym typeface="Amatic SC"/>
              </a:rPr>
              <a:t>Data Wrangling</a:t>
            </a:r>
            <a:endParaRPr sz="4637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637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37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4637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0" name="Google Shape;310;p1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"/>
          <p:cNvSpPr txBox="1"/>
          <p:nvPr>
            <p:ph idx="1" type="body"/>
          </p:nvPr>
        </p:nvSpPr>
        <p:spPr>
          <a:xfrm>
            <a:off x="401900" y="1597875"/>
            <a:ext cx="3430500" cy="25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i="1" sz="2191"/>
          </a:p>
        </p:txBody>
      </p:sp>
      <p:sp>
        <p:nvSpPr>
          <p:cNvPr id="318" name="Google Shape;31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9" name="Google Shape;319;p18"/>
          <p:cNvSpPr txBox="1"/>
          <p:nvPr>
            <p:ph idx="2" type="body"/>
          </p:nvPr>
        </p:nvSpPr>
        <p:spPr>
          <a:xfrm>
            <a:off x="4984025" y="1597875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3" y="168525"/>
            <a:ext cx="855023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99752" cy="473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9"/>
          <p:cNvSpPr txBox="1"/>
          <p:nvPr/>
        </p:nvSpPr>
        <p:spPr>
          <a:xfrm>
            <a:off x="76775" y="972425"/>
            <a:ext cx="847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Data Wrangling</a:t>
            </a:r>
            <a:endParaRPr b="1" i="1" sz="16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824000" y="1613825"/>
            <a:ext cx="7228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fr" sz="4637">
                <a:latin typeface="Amatic SC"/>
                <a:ea typeface="Amatic SC"/>
                <a:cs typeface="Amatic SC"/>
                <a:sym typeface="Amatic SC"/>
              </a:rPr>
              <a:t>Data CLEANING</a:t>
            </a:r>
            <a:endParaRPr/>
          </a:p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1366300" y="107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3D85C6"/>
              </a:solidFill>
            </a:endParaRPr>
          </a:p>
        </p:txBody>
      </p:sp>
      <p:sp>
        <p:nvSpPr>
          <p:cNvPr id="343" name="Google Shape;343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6796E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5" name="Google Shape;3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5" y="107450"/>
            <a:ext cx="8642350" cy="50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08650" cy="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